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7"/>
  </p:notesMasterIdLst>
  <p:handoutMasterIdLst>
    <p:handoutMasterId r:id="rId28"/>
  </p:handoutMasterIdLst>
  <p:sldIdLst>
    <p:sldId id="575" r:id="rId2"/>
    <p:sldId id="651" r:id="rId3"/>
    <p:sldId id="659" r:id="rId4"/>
    <p:sldId id="652" r:id="rId5"/>
    <p:sldId id="660" r:id="rId6"/>
    <p:sldId id="661" r:id="rId7"/>
    <p:sldId id="662" r:id="rId8"/>
    <p:sldId id="663" r:id="rId9"/>
    <p:sldId id="665" r:id="rId10"/>
    <p:sldId id="666" r:id="rId11"/>
    <p:sldId id="667" r:id="rId12"/>
    <p:sldId id="668" r:id="rId13"/>
    <p:sldId id="670" r:id="rId14"/>
    <p:sldId id="671" r:id="rId15"/>
    <p:sldId id="653" r:id="rId16"/>
    <p:sldId id="672" r:id="rId17"/>
    <p:sldId id="654" r:id="rId18"/>
    <p:sldId id="655" r:id="rId19"/>
    <p:sldId id="673" r:id="rId20"/>
    <p:sldId id="674" r:id="rId21"/>
    <p:sldId id="675" r:id="rId22"/>
    <p:sldId id="676" r:id="rId23"/>
    <p:sldId id="677" r:id="rId24"/>
    <p:sldId id="656" r:id="rId25"/>
    <p:sldId id="657" r:id="rId26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091" autoAdjust="0"/>
    <p:restoredTop sz="86079" autoAdjust="0"/>
  </p:normalViewPr>
  <p:slideViewPr>
    <p:cSldViewPr snapToObjects="1">
      <p:cViewPr varScale="1">
        <p:scale>
          <a:sx n="113" d="100"/>
          <a:sy n="113" d="100"/>
        </p:scale>
        <p:origin x="-1836" y="-96"/>
      </p:cViewPr>
      <p:guideLst>
        <p:guide orient="horz" pos="2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01.12.2020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ogrev@mail.ru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№№41, 54, 19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221088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Е.В. </a:t>
            </a:r>
            <a:r>
              <a:rPr lang="ru-RU" sz="2400" b="1" dirty="0" err="1" smtClean="0">
                <a:solidFill>
                  <a:schemeClr val="bg1"/>
                </a:solidFill>
              </a:rPr>
              <a:t>Огрызко</a:t>
            </a:r>
            <a:r>
              <a:rPr lang="ru-RU" sz="2400" b="1" dirty="0" smtClean="0">
                <a:solidFill>
                  <a:schemeClr val="bg1"/>
                </a:solidFill>
              </a:rPr>
              <a:t>,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д.м.н.,</a:t>
            </a: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зав. отделением медицинской статистики Отдела </a:t>
            </a:r>
            <a:r>
              <a:rPr lang="ru-RU" sz="1400" b="1" dirty="0">
                <a:solidFill>
                  <a:schemeClr val="bg1"/>
                </a:solidFill>
              </a:rPr>
              <a:t>статистики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Электронный адрес: </a:t>
            </a:r>
            <a:r>
              <a:rPr lang="en-US" sz="1400" b="1" dirty="0" smtClean="0">
                <a:solidFill>
                  <a:schemeClr val="bg1"/>
                </a:solidFill>
                <a:hlinkClick r:id="rId4"/>
              </a:rPr>
              <a:t>ogrev@mail.ru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ФГБУ </a:t>
            </a:r>
            <a:r>
              <a:rPr lang="ru-RU" sz="1400" b="1" dirty="0">
                <a:solidFill>
                  <a:schemeClr val="bg1"/>
                </a:solidFill>
              </a:rPr>
              <a:t>«ЦНИИОИЗ» Минздрава России</a:t>
            </a:r>
            <a:endParaRPr lang="ru-RU" sz="1400" dirty="0"/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2020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В таблице №2140 необходимо указать распределение всех выбывших детей: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родителями;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для усыновления;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переведено по достижению предельного возраста в учреждения народного образования;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 учреждения социальной защиты населения</a:t>
            </a:r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Ф.№41,таб.2120, стр.1, гр.03 –ф.№41,таб.2140, стр.1, гр.(1+2+3+4) </a:t>
            </a:r>
          </a:p>
          <a:p>
            <a:pPr marL="0" indent="0">
              <a:buNone/>
            </a:pPr>
            <a:r>
              <a:rPr lang="ru-RU" dirty="0" smtClean="0"/>
              <a:t>-опека;</a:t>
            </a:r>
          </a:p>
          <a:p>
            <a:pPr marL="0" indent="0">
              <a:buNone/>
            </a:pPr>
            <a:r>
              <a:rPr lang="ru-RU" dirty="0" smtClean="0"/>
              <a:t>-патронатная семья;</a:t>
            </a:r>
          </a:p>
          <a:p>
            <a:pPr marL="0" indent="0">
              <a:buNone/>
            </a:pPr>
            <a:r>
              <a:rPr lang="ru-RU" dirty="0" smtClean="0"/>
              <a:t>-репатриация;</a:t>
            </a:r>
          </a:p>
          <a:p>
            <a:pPr marL="0" indent="0">
              <a:buNone/>
            </a:pPr>
            <a:r>
              <a:rPr lang="ru-RU" dirty="0" smtClean="0"/>
              <a:t>-переведены в дома ребенка других субъектов.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Прилагается</a:t>
            </a:r>
            <a:r>
              <a:rPr lang="ru-RU" dirty="0" smtClean="0">
                <a:cs typeface="Arial" panose="020B0604020202020204" pitchFamily="34" charset="0"/>
              </a:rPr>
              <a:t> пояснительная записка.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Число </a:t>
            </a:r>
            <a:r>
              <a:rPr lang="ru-RU" dirty="0" smtClean="0"/>
              <a:t>детей, </a:t>
            </a:r>
            <a:r>
              <a:rPr lang="ru-RU" dirty="0" smtClean="0"/>
              <a:t>взятых на международное усыновление</a:t>
            </a:r>
          </a:p>
          <a:p>
            <a:pPr>
              <a:buNone/>
            </a:pPr>
            <a:r>
              <a:rPr lang="ru-RU" dirty="0" smtClean="0"/>
              <a:t>ф№41,таб.2140, стр.1, гр.5</a:t>
            </a:r>
          </a:p>
          <a:p>
            <a:pPr>
              <a:buNone/>
            </a:pPr>
            <a:r>
              <a:rPr lang="ru-RU" dirty="0" smtClean="0"/>
              <a:t>из: ф№41,таб.2140, стр.1, гр.2(усыновление «</a:t>
            </a:r>
            <a:r>
              <a:rPr lang="ru-RU" dirty="0" smtClean="0"/>
              <a:t>внутреннее» </a:t>
            </a:r>
            <a:r>
              <a:rPr lang="ru-RU" dirty="0" smtClean="0"/>
              <a:t>+ международное)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Таблица №2150 «Заболевания детей».</a:t>
            </a:r>
          </a:p>
          <a:p>
            <a:pPr>
              <a:buNone/>
            </a:pPr>
            <a:r>
              <a:rPr lang="ru-RU" sz="2400" dirty="0" smtClean="0"/>
              <a:t>Прочие болезни (только по классам заболеваний):</a:t>
            </a:r>
          </a:p>
          <a:p>
            <a:pPr>
              <a:buNone/>
            </a:pPr>
            <a:r>
              <a:rPr lang="ru-RU" sz="2400" dirty="0" smtClean="0"/>
              <a:t>-Новообразования (С</a:t>
            </a:r>
            <a:r>
              <a:rPr lang="ru-RU" sz="1800" dirty="0" smtClean="0"/>
              <a:t>00</a:t>
            </a:r>
            <a:r>
              <a:rPr lang="ru-RU" sz="2400" dirty="0" smtClean="0"/>
              <a:t>-Д</a:t>
            </a:r>
            <a:r>
              <a:rPr lang="ru-RU" sz="1800" dirty="0" smtClean="0"/>
              <a:t>48);</a:t>
            </a:r>
          </a:p>
          <a:p>
            <a:pPr>
              <a:buNone/>
            </a:pPr>
            <a:r>
              <a:rPr lang="ru-RU" sz="1800" dirty="0" smtClean="0"/>
              <a:t>-</a:t>
            </a:r>
            <a:r>
              <a:rPr lang="ru-RU" sz="2400" dirty="0" smtClean="0"/>
              <a:t>Психические расстройства и расстройства поведения (</a:t>
            </a:r>
            <a:r>
              <a:rPr lang="en-US" sz="2400" dirty="0" smtClean="0"/>
              <a:t>F</a:t>
            </a:r>
            <a:r>
              <a:rPr lang="en-US" sz="1800" dirty="0" smtClean="0"/>
              <a:t>01</a:t>
            </a:r>
            <a:r>
              <a:rPr lang="ru-RU" sz="1800" dirty="0" smtClean="0"/>
              <a:t>,</a:t>
            </a:r>
            <a:r>
              <a:rPr lang="en-US" sz="2400" dirty="0" smtClean="0"/>
              <a:t>F</a:t>
            </a:r>
            <a:r>
              <a:rPr lang="ru-RU" sz="1800" dirty="0" smtClean="0"/>
              <a:t>03-</a:t>
            </a:r>
            <a:r>
              <a:rPr lang="en-US" sz="2400" dirty="0" smtClean="0"/>
              <a:t>F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-Болезни системы кровообращения (</a:t>
            </a:r>
            <a:r>
              <a:rPr lang="en-US" sz="2400" dirty="0" smtClean="0"/>
              <a:t>I</a:t>
            </a:r>
            <a:r>
              <a:rPr lang="ru-RU" sz="1800" dirty="0" smtClean="0"/>
              <a:t>00-</a:t>
            </a:r>
            <a:r>
              <a:rPr lang="en-US" sz="2400" dirty="0" smtClean="0"/>
              <a:t>I</a:t>
            </a:r>
            <a:r>
              <a:rPr lang="ru-RU" sz="1800" dirty="0" smtClean="0"/>
              <a:t>99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-Болезни кожи и подкожной клетчатки</a:t>
            </a:r>
            <a:r>
              <a:rPr lang="en-US" sz="2400" dirty="0" smtClean="0"/>
              <a:t> (L</a:t>
            </a:r>
            <a:r>
              <a:rPr lang="en-US" sz="1800" dirty="0" smtClean="0"/>
              <a:t>00-</a:t>
            </a:r>
            <a:r>
              <a:rPr lang="en-US" sz="2400" dirty="0" smtClean="0"/>
              <a:t>L</a:t>
            </a:r>
            <a:r>
              <a:rPr lang="en-US" sz="1800" dirty="0" smtClean="0"/>
              <a:t>98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-Болезни костно-мышечной системы и соединительной ткани (М</a:t>
            </a:r>
            <a:r>
              <a:rPr lang="en-US" sz="1800" dirty="0" smtClean="0"/>
              <a:t>00</a:t>
            </a:r>
            <a:r>
              <a:rPr lang="ru-RU" sz="2400" dirty="0" smtClean="0"/>
              <a:t>-М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-Симптомы, признаки и отклонения от нормы, выявленные при клинических и лабораторных исследованиях, не классифицированные в других рубриках (</a:t>
            </a:r>
            <a:r>
              <a:rPr lang="en-US" sz="2400" dirty="0" smtClean="0"/>
              <a:t>R</a:t>
            </a:r>
            <a:r>
              <a:rPr lang="ru-RU" sz="1800" dirty="0" smtClean="0"/>
              <a:t>00</a:t>
            </a:r>
            <a:r>
              <a:rPr lang="ru-RU" sz="2400" dirty="0" smtClean="0"/>
              <a:t>-</a:t>
            </a:r>
            <a:r>
              <a:rPr lang="en-US" sz="2400" dirty="0" smtClean="0"/>
              <a:t>R</a:t>
            </a:r>
            <a:r>
              <a:rPr lang="ru-RU" sz="1800" dirty="0" smtClean="0"/>
              <a:t>99</a:t>
            </a:r>
            <a:r>
              <a:rPr lang="ru-RU" sz="2400" dirty="0" smtClean="0"/>
              <a:t>)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Прилагается</a:t>
            </a:r>
            <a:r>
              <a:rPr lang="ru-RU" sz="2400" dirty="0" smtClean="0">
                <a:cs typeface="Arial" panose="020B0604020202020204" pitchFamily="34" charset="0"/>
              </a:rPr>
              <a:t> пояснительная записка.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Условие контроля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5875">
              <a:buNone/>
            </a:pPr>
            <a:r>
              <a:rPr lang="ru-RU" dirty="0" smtClean="0"/>
              <a:t>ф.№41,таб.2150, строка1.0, графа4 = ф.№41,таб.2150, сумма строк (2.0+3.0+4.0+5.0+6.0+7.0+8.0+9.0+10.0+11.0+ 12.0+13.0+14.0), графа 4 </a:t>
            </a:r>
          </a:p>
          <a:p>
            <a:pPr marL="0" indent="15875">
              <a:buNone/>
            </a:pPr>
            <a:endParaRPr lang="ru-RU" dirty="0" smtClean="0"/>
          </a:p>
          <a:p>
            <a:pPr marL="0" indent="15875">
              <a:buNone/>
            </a:pPr>
            <a:r>
              <a:rPr lang="ru-RU" sz="2800" dirty="0" smtClean="0"/>
              <a:t>В ЧИСЛО ВСЕХ ЗАБОЛЕВАНИЙ ДОЛЖНА ВХОДИТЬ СТРОКА 14.0 (ПРОЧИЕ БОЛЕЗНИ)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ф№54 «Отчет врача детского дома, школы-интерната о лечебно-профилактической помощи воспитанникам», утв. приказом Минздрава Росстата от 13.09.99 №342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Представляется в двух разрезах:</a:t>
            </a:r>
          </a:p>
          <a:p>
            <a:pPr>
              <a:buNone/>
            </a:pPr>
            <a:r>
              <a:rPr lang="ru-RU" sz="2800" dirty="0" smtClean="0"/>
              <a:t>-сводный по организациям образования–разрез «01»;</a:t>
            </a:r>
          </a:p>
          <a:p>
            <a:pPr>
              <a:buNone/>
            </a:pPr>
            <a:r>
              <a:rPr lang="ru-RU" sz="2800" dirty="0" smtClean="0"/>
              <a:t>-сводный по организациям соцобеспечения (соцзащиты) – разрез «02».</a:t>
            </a:r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Заполняются два разреза формы, если учреждения подобного рода отсутствуют -представляется пустой бланк, </a:t>
            </a:r>
            <a:r>
              <a:rPr lang="ru-RU" sz="2800" dirty="0" smtClean="0"/>
              <a:t>подписанный </a:t>
            </a:r>
            <a:r>
              <a:rPr lang="ru-RU" sz="2800" dirty="0" smtClean="0"/>
              <a:t>руководителем органа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изменения в таблицах №№1000,1100, 2100, 2101, то необходимо представить пояснительную записку.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№2211 распределяются дети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I-III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здоровья, таблица старая. Представить пояснительную записку с распределением детей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I-V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детей-инвалидов, из них впервые в жизни установленной инвалидностью (таб. 2310) должно соответствовать ф№19. В случае несоответствия представляется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60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ф№19 «Сведения о детях-инвалидах», утв. приказом Росстата от 27.12.2016 №866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61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algn="l"/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(разрез1)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Ф.№19,таб.1000,стр.9+10,гр.11= Ф.№5401,таб.2310,стр.1,гр.2</a:t>
            </a:r>
          </a:p>
          <a:p>
            <a:pPr>
              <a:buNone/>
            </a:pPr>
            <a:r>
              <a:rPr lang="ru-RU" sz="2400" dirty="0" smtClean="0"/>
              <a:t>Ф.№19,таб.1000,стр.9+10,гр.12= Ф.№5401,таб.2310,стр.1,гр.3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ф.№5401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08720"/>
            <a:ext cx="8075240" cy="49586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ф№41 «Сведения о доме ребенка», утв. приказом Росстата от 21.06.2013 №220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07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(разрез2)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Минтруда России</a:t>
            </a:r>
          </a:p>
          <a:p>
            <a:pPr>
              <a:buNone/>
            </a:pPr>
            <a:r>
              <a:rPr lang="ru-RU" sz="2400" dirty="0" smtClean="0"/>
              <a:t>-Ф.№19,таб.1000,стр.9+10,гр.15= Ф.№5402,таб.2310,стр.1,гр.2</a:t>
            </a:r>
          </a:p>
          <a:p>
            <a:pPr>
              <a:buNone/>
            </a:pPr>
            <a:r>
              <a:rPr lang="ru-RU" sz="2400" dirty="0" smtClean="0"/>
              <a:t>-Ф.№19,таб.1000,стр.9+10,гр.16= Ф.№5402,таб.2310,стр.1,гр.3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ф.№5402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5172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 4101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Минздрава России</a:t>
            </a:r>
          </a:p>
          <a:p>
            <a:pPr marL="0" indent="0">
              <a:buNone/>
            </a:pPr>
            <a:r>
              <a:rPr lang="ru-RU" sz="2400" dirty="0" smtClean="0"/>
              <a:t>Ф.№19,таб.1000,стр.9+10,гр.7= Ф.№4101,таб.2120,стр.1,гр.11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smtClean="0"/>
              <a:t>Субъекты Российской Федерации, в которых имелась разница в </a:t>
            </a:r>
            <a:r>
              <a:rPr lang="ru-RU" sz="2400" u="sng" dirty="0" err="1" smtClean="0"/>
              <a:t>м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ежформенных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контролях (ф№19, 54 и 41)</a:t>
            </a:r>
            <a:endParaRPr lang="ru-RU" sz="2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1400" dirty="0" smtClean="0"/>
              <a:t>Воронежская обл.</a:t>
            </a:r>
          </a:p>
          <a:p>
            <a:pPr lvl="0">
              <a:buNone/>
            </a:pPr>
            <a:r>
              <a:rPr lang="ru-RU" sz="1400" dirty="0" smtClean="0"/>
              <a:t>Ивановская обл.</a:t>
            </a:r>
          </a:p>
          <a:p>
            <a:pPr lvl="0">
              <a:buNone/>
            </a:pPr>
            <a:r>
              <a:rPr lang="ru-RU" sz="1400" dirty="0" smtClean="0"/>
              <a:t>Липецкая обл.</a:t>
            </a:r>
          </a:p>
          <a:p>
            <a:pPr lvl="0">
              <a:buNone/>
            </a:pPr>
            <a:r>
              <a:rPr lang="ru-RU" sz="1400" dirty="0" smtClean="0"/>
              <a:t>Московская обл.</a:t>
            </a:r>
          </a:p>
          <a:p>
            <a:pPr lvl="0">
              <a:buNone/>
            </a:pPr>
            <a:r>
              <a:rPr lang="ru-RU" sz="1400" dirty="0" smtClean="0"/>
              <a:t>Орловская обл.</a:t>
            </a:r>
          </a:p>
          <a:p>
            <a:pPr>
              <a:buNone/>
            </a:pPr>
            <a:r>
              <a:rPr lang="ru-RU" sz="1400" dirty="0" smtClean="0"/>
              <a:t>Рязанская обл.</a:t>
            </a:r>
          </a:p>
          <a:p>
            <a:pPr>
              <a:buNone/>
            </a:pPr>
            <a:r>
              <a:rPr lang="ru-RU" sz="1400" dirty="0" smtClean="0"/>
              <a:t>Тульская обл.</a:t>
            </a:r>
          </a:p>
          <a:p>
            <a:pPr>
              <a:buNone/>
            </a:pPr>
            <a:r>
              <a:rPr lang="ru-RU" sz="1400" dirty="0" smtClean="0"/>
              <a:t>Ярославская обл.</a:t>
            </a:r>
          </a:p>
          <a:p>
            <a:pPr lvl="0">
              <a:buNone/>
            </a:pPr>
            <a:r>
              <a:rPr lang="ru-RU" sz="1400" dirty="0" err="1" smtClean="0"/>
              <a:t>Респ.Коми</a:t>
            </a:r>
            <a:endParaRPr lang="ru-RU" sz="1400" dirty="0" smtClean="0"/>
          </a:p>
          <a:p>
            <a:pPr lvl="0">
              <a:buNone/>
            </a:pPr>
            <a:r>
              <a:rPr lang="ru-RU" sz="1400" dirty="0" smtClean="0"/>
              <a:t>Архангельская обл. </a:t>
            </a:r>
          </a:p>
          <a:p>
            <a:pPr>
              <a:buNone/>
            </a:pPr>
            <a:r>
              <a:rPr lang="ru-RU" sz="1400" dirty="0" smtClean="0"/>
              <a:t>Ненецкий АО</a:t>
            </a:r>
          </a:p>
          <a:p>
            <a:pPr>
              <a:buNone/>
            </a:pPr>
            <a:r>
              <a:rPr lang="ru-RU" sz="1400" dirty="0" smtClean="0"/>
              <a:t>Вологодская обл.</a:t>
            </a:r>
          </a:p>
          <a:p>
            <a:pPr>
              <a:buNone/>
            </a:pPr>
            <a:r>
              <a:rPr lang="ru-RU" sz="1400" dirty="0" smtClean="0"/>
              <a:t>Мурманская обл.</a:t>
            </a:r>
          </a:p>
          <a:p>
            <a:pPr>
              <a:buNone/>
            </a:pPr>
            <a:r>
              <a:rPr lang="ru-RU" sz="1400" dirty="0" smtClean="0"/>
              <a:t>Псковская обл.</a:t>
            </a:r>
          </a:p>
          <a:p>
            <a:pPr>
              <a:buNone/>
            </a:pPr>
            <a:r>
              <a:rPr lang="ru-RU" sz="1400" dirty="0" smtClean="0"/>
              <a:t>г.Санкт-Петербург</a:t>
            </a:r>
          </a:p>
          <a:p>
            <a:pPr>
              <a:buNone/>
            </a:pPr>
            <a:r>
              <a:rPr lang="ru-RU" sz="1400" dirty="0" err="1" smtClean="0"/>
              <a:t>Респ.Крым</a:t>
            </a:r>
            <a:endParaRPr lang="ru-RU" sz="1400" dirty="0" smtClean="0"/>
          </a:p>
          <a:p>
            <a:pPr>
              <a:buNone/>
            </a:pPr>
            <a:r>
              <a:rPr lang="ru-RU" sz="1400" dirty="0" err="1" smtClean="0"/>
              <a:t>Крснодарский</a:t>
            </a:r>
            <a:r>
              <a:rPr lang="ru-RU" sz="1400" dirty="0" smtClean="0"/>
              <a:t> край</a:t>
            </a:r>
          </a:p>
          <a:p>
            <a:pPr lvl="0">
              <a:buNone/>
            </a:pPr>
            <a:endParaRPr lang="ru-RU" sz="1400" dirty="0" smtClean="0"/>
          </a:p>
          <a:p>
            <a:pPr lvl="0">
              <a:buNone/>
            </a:pPr>
            <a:endParaRPr lang="ru-RU" sz="1400" dirty="0" smtClean="0"/>
          </a:p>
          <a:p>
            <a:pPr lvl="0"/>
            <a:endParaRPr lang="ru-RU" sz="1400" dirty="0" smtClean="0"/>
          </a:p>
          <a:p>
            <a:pPr lvl="0">
              <a:buNone/>
            </a:pPr>
            <a:endParaRPr lang="ru-RU" sz="14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1400" dirty="0" smtClean="0"/>
              <a:t>Астраханская обл.</a:t>
            </a:r>
          </a:p>
          <a:p>
            <a:pPr>
              <a:buNone/>
            </a:pPr>
            <a:r>
              <a:rPr lang="ru-RU" sz="1400" dirty="0" smtClean="0"/>
              <a:t>Кабардино-Балкарская </a:t>
            </a:r>
            <a:r>
              <a:rPr lang="ru-RU" sz="1400" dirty="0" err="1" smtClean="0"/>
              <a:t>Респ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 lvl="0">
              <a:buNone/>
            </a:pPr>
            <a:r>
              <a:rPr lang="ru-RU" sz="1400" dirty="0" err="1" smtClean="0"/>
              <a:t>Респ.Марий</a:t>
            </a:r>
            <a:r>
              <a:rPr lang="ru-RU" sz="1400" dirty="0" smtClean="0"/>
              <a:t> Эл</a:t>
            </a:r>
          </a:p>
          <a:p>
            <a:pPr lvl="0">
              <a:buNone/>
            </a:pPr>
            <a:r>
              <a:rPr lang="ru-RU" sz="1400" dirty="0" err="1" smtClean="0"/>
              <a:t>Респ.Мордовия</a:t>
            </a:r>
            <a:endParaRPr lang="ru-RU" sz="1400" dirty="0" smtClean="0"/>
          </a:p>
          <a:p>
            <a:pPr lvl="0">
              <a:buNone/>
            </a:pPr>
            <a:r>
              <a:rPr lang="ru-RU" sz="1400" dirty="0" err="1" smtClean="0"/>
              <a:t>Респ.Татарстан</a:t>
            </a:r>
            <a:endParaRPr lang="ru-RU" sz="1400" dirty="0" smtClean="0"/>
          </a:p>
          <a:p>
            <a:pPr lvl="0">
              <a:buNone/>
            </a:pPr>
            <a:r>
              <a:rPr lang="ru-RU" sz="1400" dirty="0" smtClean="0"/>
              <a:t>Удмуртская </a:t>
            </a:r>
            <a:r>
              <a:rPr lang="ru-RU" sz="1400" dirty="0" err="1" smtClean="0"/>
              <a:t>Респ</a:t>
            </a:r>
            <a:r>
              <a:rPr lang="ru-RU" sz="1400" dirty="0" smtClean="0"/>
              <a:t>.</a:t>
            </a:r>
            <a:endParaRPr lang="ru-RU" sz="1400" dirty="0" smtClean="0"/>
          </a:p>
          <a:p>
            <a:pPr lvl="0">
              <a:buNone/>
            </a:pPr>
            <a:r>
              <a:rPr lang="ru-RU" sz="1400" dirty="0" smtClean="0"/>
              <a:t>Пермский край</a:t>
            </a:r>
          </a:p>
          <a:p>
            <a:pPr lvl="0">
              <a:buNone/>
            </a:pPr>
            <a:r>
              <a:rPr lang="ru-RU" sz="1400" dirty="0" smtClean="0"/>
              <a:t>Саратовская обл.</a:t>
            </a:r>
          </a:p>
          <a:p>
            <a:pPr lvl="0">
              <a:buNone/>
            </a:pPr>
            <a:r>
              <a:rPr lang="ru-RU" sz="1400" dirty="0" smtClean="0"/>
              <a:t>Ульяновская обл.</a:t>
            </a:r>
          </a:p>
          <a:p>
            <a:pPr lvl="0">
              <a:buNone/>
            </a:pPr>
            <a:r>
              <a:rPr lang="ru-RU" sz="1400" dirty="0" smtClean="0"/>
              <a:t>Курганская обл.</a:t>
            </a:r>
          </a:p>
          <a:p>
            <a:pPr lvl="0">
              <a:buNone/>
            </a:pPr>
            <a:r>
              <a:rPr lang="ru-RU" sz="1400" dirty="0" smtClean="0"/>
              <a:t>Свердловская обл.</a:t>
            </a:r>
          </a:p>
          <a:p>
            <a:pPr lvl="0">
              <a:buNone/>
            </a:pPr>
            <a:r>
              <a:rPr lang="ru-RU" sz="1400" dirty="0" smtClean="0"/>
              <a:t>Ямало-Ненецкий АО</a:t>
            </a:r>
          </a:p>
          <a:p>
            <a:pPr lvl="0">
              <a:buNone/>
            </a:pPr>
            <a:r>
              <a:rPr lang="ru-RU" sz="1400" dirty="0" err="1" smtClean="0"/>
              <a:t>Респ.Хакасия</a:t>
            </a:r>
            <a:endParaRPr lang="ru-RU" sz="1400" dirty="0" smtClean="0"/>
          </a:p>
          <a:p>
            <a:pPr lvl="0">
              <a:buNone/>
            </a:pPr>
            <a:r>
              <a:rPr lang="ru-RU" sz="1400" dirty="0" smtClean="0"/>
              <a:t>Омская обл.</a:t>
            </a:r>
          </a:p>
          <a:p>
            <a:pPr>
              <a:buNone/>
            </a:pPr>
            <a:r>
              <a:rPr lang="ru-RU" sz="1400" dirty="0" err="1" smtClean="0"/>
              <a:t>Респ</a:t>
            </a:r>
            <a:r>
              <a:rPr lang="ru-RU" sz="1400" dirty="0" smtClean="0"/>
              <a:t> Саха(Якутия)</a:t>
            </a:r>
          </a:p>
          <a:p>
            <a:pPr>
              <a:buNone/>
            </a:pPr>
            <a:r>
              <a:rPr lang="ru-RU" sz="1400" dirty="0" smtClean="0"/>
              <a:t>Камчатский край</a:t>
            </a:r>
          </a:p>
          <a:p>
            <a:pPr lvl="0">
              <a:buNone/>
            </a:pPr>
            <a:r>
              <a:rPr lang="ru-RU" sz="1400" dirty="0" smtClean="0"/>
              <a:t>Сахалинская обл.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000" u="sng" dirty="0" smtClean="0"/>
              <a:t>Субъекты Российской Федерации, в которых отмечалось равенство в </a:t>
            </a:r>
            <a:r>
              <a:rPr lang="ru-RU" sz="2000" u="sng" dirty="0" err="1" smtClean="0"/>
              <a:t>м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ежформенных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контролях (ф№19, 54 и 41)</a:t>
            </a:r>
            <a:endParaRPr lang="ru-RU" sz="20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000660"/>
          </a:xfrm>
        </p:spPr>
        <p:txBody>
          <a:bodyPr/>
          <a:lstStyle/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Белгородская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Брянская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Владимирская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Калужская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Костромская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Курская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Смоленская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Тамбовская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Тверская обл.</a:t>
            </a:r>
          </a:p>
          <a:p>
            <a:pPr>
              <a:lnSpc>
                <a:spcPts val="1440"/>
              </a:lnSpc>
              <a:buNone/>
            </a:pPr>
            <a:r>
              <a:rPr lang="ru-RU" sz="1200" dirty="0" smtClean="0"/>
              <a:t>г.Москва</a:t>
            </a:r>
          </a:p>
          <a:p>
            <a:pPr>
              <a:lnSpc>
                <a:spcPts val="1440"/>
              </a:lnSpc>
              <a:buNone/>
            </a:pPr>
            <a:r>
              <a:rPr lang="ru-RU" sz="1200" dirty="0" smtClean="0"/>
              <a:t>Республика Карелия</a:t>
            </a:r>
            <a:endParaRPr lang="ru-RU" sz="1200" dirty="0" smtClean="0"/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Калининградская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Ленинградская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Новгородская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err="1" smtClean="0"/>
              <a:t>Респ.Адыгея</a:t>
            </a:r>
            <a:endParaRPr lang="ru-RU" sz="1200" dirty="0" smtClean="0"/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Республика Калмыкия</a:t>
            </a:r>
          </a:p>
          <a:p>
            <a:pPr>
              <a:lnSpc>
                <a:spcPts val="1440"/>
              </a:lnSpc>
              <a:buNone/>
            </a:pPr>
            <a:r>
              <a:rPr lang="ru-RU" sz="1200" dirty="0" smtClean="0"/>
              <a:t>Волгоградская обл.</a:t>
            </a:r>
          </a:p>
          <a:p>
            <a:pPr lvl="0">
              <a:lnSpc>
                <a:spcPts val="1440"/>
              </a:lnSpc>
              <a:buNone/>
            </a:pPr>
            <a:r>
              <a:rPr lang="ru-RU" sz="1200" dirty="0" smtClean="0"/>
              <a:t>Ростовская обл.</a:t>
            </a:r>
          </a:p>
          <a:p>
            <a:pPr>
              <a:lnSpc>
                <a:spcPts val="1440"/>
              </a:lnSpc>
              <a:buNone/>
            </a:pPr>
            <a:r>
              <a:rPr lang="ru-RU" sz="1200" dirty="0" smtClean="0"/>
              <a:t>г.Севастополь</a:t>
            </a:r>
          </a:p>
          <a:p>
            <a:pPr>
              <a:buNone/>
            </a:pPr>
            <a:r>
              <a:rPr lang="ru-RU" sz="1200" dirty="0" smtClean="0"/>
              <a:t>Республика Ингушетия</a:t>
            </a:r>
            <a:endParaRPr lang="ru-RU" sz="1200" dirty="0" smtClean="0"/>
          </a:p>
          <a:p>
            <a:pPr lvl="0">
              <a:buNone/>
            </a:pPr>
            <a:r>
              <a:rPr lang="ru-RU" sz="1200" dirty="0" smtClean="0"/>
              <a:t>Карачаево-Черкесская Республика</a:t>
            </a:r>
            <a:endParaRPr lang="ru-RU" sz="1200" dirty="0" smtClean="0"/>
          </a:p>
          <a:p>
            <a:pPr marL="514350" lvl="0" indent="-514350">
              <a:buNone/>
            </a:pPr>
            <a:r>
              <a:rPr lang="ru-RU" sz="1200" dirty="0" err="1" smtClean="0"/>
              <a:t>РеспубликаСев</a:t>
            </a:r>
            <a:r>
              <a:rPr lang="ru-RU" sz="1200" dirty="0" smtClean="0"/>
              <a:t>. Осетия-Алания</a:t>
            </a:r>
            <a:endParaRPr lang="ru-RU" sz="1200" dirty="0" smtClean="0"/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5800" y="1071546"/>
            <a:ext cx="4038600" cy="5143536"/>
          </a:xfrm>
        </p:spPr>
        <p:txBody>
          <a:bodyPr/>
          <a:lstStyle/>
          <a:p>
            <a:pPr lvl="0">
              <a:buNone/>
            </a:pPr>
            <a:r>
              <a:rPr lang="ru-RU" sz="1200" dirty="0" smtClean="0"/>
              <a:t>Ставропольский край</a:t>
            </a:r>
          </a:p>
          <a:p>
            <a:pPr lvl="0">
              <a:buNone/>
            </a:pPr>
            <a:r>
              <a:rPr lang="ru-RU" sz="1200" dirty="0" err="1" smtClean="0"/>
              <a:t>ЧувашскаяРеспублика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Кировская </a:t>
            </a:r>
            <a:r>
              <a:rPr lang="ru-RU" sz="1200" dirty="0" err="1" smtClean="0"/>
              <a:t>обл</a:t>
            </a:r>
            <a:endParaRPr lang="ru-RU" sz="1200" dirty="0" smtClean="0"/>
          </a:p>
          <a:p>
            <a:pPr lvl="0">
              <a:buNone/>
            </a:pPr>
            <a:r>
              <a:rPr lang="ru-RU" sz="1200" dirty="0" smtClean="0"/>
              <a:t>Нижегородская </a:t>
            </a:r>
            <a:r>
              <a:rPr lang="ru-RU" sz="1200" dirty="0" smtClean="0"/>
              <a:t>обл.</a:t>
            </a:r>
          </a:p>
          <a:p>
            <a:pPr lvl="0">
              <a:buNone/>
            </a:pPr>
            <a:r>
              <a:rPr lang="ru-RU" sz="1200" dirty="0" smtClean="0"/>
              <a:t>Оренбургская обл.</a:t>
            </a:r>
          </a:p>
          <a:p>
            <a:pPr>
              <a:buNone/>
            </a:pPr>
            <a:r>
              <a:rPr lang="ru-RU" sz="1200" dirty="0" smtClean="0"/>
              <a:t>Пензенская обл.</a:t>
            </a:r>
          </a:p>
          <a:p>
            <a:pPr lvl="0">
              <a:buNone/>
            </a:pPr>
            <a:r>
              <a:rPr lang="ru-RU" sz="1200" dirty="0" smtClean="0"/>
              <a:t>Самарская обл.</a:t>
            </a:r>
          </a:p>
          <a:p>
            <a:pPr>
              <a:buNone/>
            </a:pPr>
            <a:r>
              <a:rPr lang="ru-RU" sz="1200" dirty="0" smtClean="0"/>
              <a:t>Тюменская </a:t>
            </a:r>
            <a:r>
              <a:rPr lang="ru-RU" sz="1200" dirty="0" err="1" smtClean="0"/>
              <a:t>обл</a:t>
            </a: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>Челябинская </a:t>
            </a:r>
            <a:r>
              <a:rPr lang="ru-RU" sz="1200" dirty="0" err="1" smtClean="0"/>
              <a:t>обл</a:t>
            </a:r>
            <a:endParaRPr lang="ru-RU" sz="1200" dirty="0" smtClean="0"/>
          </a:p>
          <a:p>
            <a:pPr lvl="0">
              <a:buNone/>
            </a:pPr>
            <a:r>
              <a:rPr lang="ru-RU" sz="1200" dirty="0" smtClean="0"/>
              <a:t>Республика Алтай</a:t>
            </a:r>
            <a:endParaRPr lang="ru-RU" sz="1200" dirty="0" smtClean="0"/>
          </a:p>
          <a:p>
            <a:pPr lvl="0">
              <a:buNone/>
            </a:pPr>
            <a:r>
              <a:rPr lang="ru-RU" sz="1200" dirty="0" err="1" smtClean="0"/>
              <a:t>РеспубликаТыва</a:t>
            </a:r>
            <a:endParaRPr lang="ru-RU" sz="1200" dirty="0" smtClean="0"/>
          </a:p>
          <a:p>
            <a:pPr lvl="0">
              <a:buNone/>
            </a:pPr>
            <a:r>
              <a:rPr lang="ru-RU" sz="1200" dirty="0" smtClean="0"/>
              <a:t>Алтайский край</a:t>
            </a:r>
          </a:p>
          <a:p>
            <a:pPr lvl="0">
              <a:buNone/>
            </a:pPr>
            <a:r>
              <a:rPr lang="ru-RU" sz="1200" dirty="0" smtClean="0"/>
              <a:t>Красноярский край</a:t>
            </a:r>
          </a:p>
          <a:p>
            <a:pPr>
              <a:buNone/>
            </a:pPr>
            <a:r>
              <a:rPr lang="ru-RU" sz="1200" dirty="0" smtClean="0"/>
              <a:t>Иркутская </a:t>
            </a:r>
            <a:r>
              <a:rPr lang="ru-RU" sz="1200" dirty="0" err="1" smtClean="0"/>
              <a:t>обл</a:t>
            </a:r>
            <a:endParaRPr lang="ru-RU" sz="1200" dirty="0" smtClean="0"/>
          </a:p>
          <a:p>
            <a:pPr lvl="0">
              <a:buNone/>
            </a:pPr>
            <a:r>
              <a:rPr lang="ru-RU" sz="1200" dirty="0" smtClean="0"/>
              <a:t>Еврейская АО</a:t>
            </a:r>
          </a:p>
          <a:p>
            <a:pPr lvl="0">
              <a:buNone/>
            </a:pPr>
            <a:r>
              <a:rPr lang="ru-RU" sz="1200" dirty="0" smtClean="0"/>
              <a:t>Кемеровская обл.</a:t>
            </a:r>
          </a:p>
          <a:p>
            <a:pPr lvl="0">
              <a:buNone/>
            </a:pPr>
            <a:r>
              <a:rPr lang="ru-RU" sz="1200" dirty="0" smtClean="0"/>
              <a:t>Новосибирская обл.</a:t>
            </a:r>
          </a:p>
          <a:p>
            <a:pPr lvl="0">
              <a:buNone/>
            </a:pPr>
            <a:r>
              <a:rPr lang="ru-RU" sz="1200" dirty="0" smtClean="0"/>
              <a:t>Томская обл.</a:t>
            </a:r>
          </a:p>
          <a:p>
            <a:pPr lvl="0">
              <a:buNone/>
            </a:pPr>
            <a:r>
              <a:rPr lang="ru-RU" sz="1200" dirty="0" smtClean="0"/>
              <a:t>Республика Бурятия</a:t>
            </a:r>
            <a:endParaRPr lang="ru-RU" sz="1200" dirty="0" smtClean="0"/>
          </a:p>
          <a:p>
            <a:pPr lvl="0">
              <a:buNone/>
            </a:pPr>
            <a:r>
              <a:rPr lang="ru-RU" sz="1200" dirty="0" smtClean="0"/>
              <a:t>Забайкальский край</a:t>
            </a:r>
          </a:p>
          <a:p>
            <a:pPr lvl="0">
              <a:buNone/>
            </a:pPr>
            <a:r>
              <a:rPr lang="ru-RU" sz="1200" dirty="0" smtClean="0"/>
              <a:t>Приморский край</a:t>
            </a:r>
          </a:p>
          <a:p>
            <a:pPr lvl="0">
              <a:buNone/>
            </a:pPr>
            <a:r>
              <a:rPr lang="ru-RU" sz="1200" dirty="0" smtClean="0"/>
              <a:t>Хабаровский край</a:t>
            </a: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11560" y="1268760"/>
            <a:ext cx="8075240" cy="45986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Если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идет (ф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№19, таб.1000, стр.9+10,гр.04=ф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30,таб.2610,стр.1,гр.1),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прикладывается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пояснительная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16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089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1.Заполняются формы:                                                              - по всем домам ребенка (ф.4101);</a:t>
            </a:r>
          </a:p>
          <a:p>
            <a:pPr>
              <a:buNone/>
            </a:pPr>
            <a:r>
              <a:rPr lang="ru-RU" sz="2800" dirty="0" smtClean="0"/>
              <a:t>    -в том числе по домам ребенка для детей с поражением </a:t>
            </a:r>
            <a:r>
              <a:rPr lang="ru-RU" sz="2800" dirty="0" err="1" smtClean="0"/>
              <a:t>ц.н.с</a:t>
            </a:r>
            <a:r>
              <a:rPr lang="ru-RU" sz="2800" dirty="0" smtClean="0"/>
              <a:t>. (ф.4102).</a:t>
            </a:r>
          </a:p>
          <a:p>
            <a:pPr>
              <a:buNone/>
            </a:pPr>
            <a:r>
              <a:rPr lang="ru-RU" sz="2800" dirty="0" smtClean="0"/>
              <a:t>2.Заполняются два разреза формы, если учреждения подобного рода отсутствуют – представляются </a:t>
            </a:r>
            <a:r>
              <a:rPr lang="ru-RU" sz="2800" dirty="0" smtClean="0"/>
              <a:t>пустые бланки,               </a:t>
            </a:r>
            <a:r>
              <a:rPr lang="ru-RU" sz="2800" dirty="0" smtClean="0"/>
              <a:t>подписанные руководителем органа         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noFill/>
        </p:spPr>
        <p:txBody>
          <a:bodyPr/>
          <a:lstStyle/>
          <a:p>
            <a:pPr indent="-16510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таблица №100 «Число домов ребенка». Если изменилось число домов ребенка, то представить пояснительную записку;</a:t>
            </a:r>
          </a:p>
          <a:p>
            <a:pPr indent="-16510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необходимо проводить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таблицы 2100 «Штаты учреждения» отчетной формы </a:t>
            </a: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федерального статистического наблюдения ф№41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«Сведения</a:t>
            </a:r>
            <a:r>
              <a:rPr lang="ru-RU" sz="20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 доме ребенка»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таблицей1800 «Штатные и занятые должности, физические лица по типам медицинских организаций», стр.9 отчетной формы ФСН №47 «Сведения о сети и деятельности медицинских организаций».</a:t>
            </a:r>
          </a:p>
          <a:p>
            <a:pPr>
              <a:buFont typeface="Calibri" panose="020F0502020204030204" pitchFamily="34" charset="0"/>
              <a:buChar char="‒"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478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4757742" cy="1162050"/>
          </a:xfrm>
        </p:spPr>
        <p:txBody>
          <a:bodyPr/>
          <a:lstStyle/>
          <a:p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Межформенный контроль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214942" y="1285860"/>
            <a:ext cx="3611552" cy="4840303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разница за счет провизора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757742" cy="4691063"/>
          </a:xfrm>
        </p:spPr>
        <p:txBody>
          <a:bodyPr/>
          <a:lstStyle/>
          <a:p>
            <a:r>
              <a:rPr lang="ru-RU" sz="2000" smtClean="0"/>
              <a:t>Усл.7 	47,1800,9,06 ≠ 01041,2100,1,04</a:t>
            </a:r>
          </a:p>
          <a:p>
            <a:r>
              <a:rPr lang="ru-RU" sz="2000" smtClean="0"/>
              <a:t>Усл.8 	47,1800,9,07 ≠ 01041,2100,2,04</a:t>
            </a:r>
          </a:p>
          <a:p>
            <a:r>
              <a:rPr lang="ru-RU" sz="2000" smtClean="0"/>
              <a:t>Усл.9 	47,1800,9,08 ≠ 01041,2100,3,04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4257676" cy="1162050"/>
          </a:xfrm>
        </p:spPr>
        <p:txBody>
          <a:bodyPr/>
          <a:lstStyle/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929190" y="1357298"/>
            <a:ext cx="3757610" cy="476886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разница за счет </a:t>
            </a:r>
            <a:r>
              <a:rPr lang="ru-RU" sz="2000" dirty="0" err="1" smtClean="0"/>
              <a:t>формацевтов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1990" cy="4691063"/>
          </a:xfrm>
        </p:spPr>
        <p:txBody>
          <a:bodyPr/>
          <a:lstStyle/>
          <a:p>
            <a:r>
              <a:rPr lang="ru-RU" sz="2000" dirty="0" smtClean="0">
                <a:cs typeface="Times New Roman" pitchFamily="18" charset="0"/>
              </a:rPr>
              <a:t>Усл.10 	47,1800,9,18 ≠ 01041,2100,1,05</a:t>
            </a:r>
          </a:p>
          <a:p>
            <a:r>
              <a:rPr lang="ru-RU" sz="2000" dirty="0" smtClean="0">
                <a:cs typeface="Times New Roman" pitchFamily="18" charset="0"/>
              </a:rPr>
              <a:t>Усл.11 	47,1800,9,19 ≠ 01041,2100,2,05</a:t>
            </a:r>
          </a:p>
          <a:p>
            <a:r>
              <a:rPr lang="ru-RU" sz="2000" dirty="0" smtClean="0">
                <a:cs typeface="Times New Roman" pitchFamily="18" charset="0"/>
              </a:rPr>
              <a:t>Усл.12 	47,1800,9,20 ≠ 01041,2100,3,05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329114" cy="1162050"/>
          </a:xfrm>
        </p:spPr>
        <p:txBody>
          <a:bodyPr/>
          <a:lstStyle/>
          <a:p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контроль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357298"/>
            <a:ext cx="3757610" cy="4768865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разница за счет специалистов с высшим немедицинским образованием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471990" cy="4691063"/>
          </a:xfrm>
        </p:spPr>
        <p:txBody>
          <a:bodyPr/>
          <a:lstStyle/>
          <a:p>
            <a:r>
              <a:rPr lang="ru-RU" sz="2000" dirty="0" smtClean="0">
                <a:cs typeface="Times New Roman" pitchFamily="18" charset="0"/>
              </a:rPr>
              <a:t>Усл.16 	47,1800,9,24 ≠ 01041,2100,1,07</a:t>
            </a:r>
          </a:p>
          <a:p>
            <a:r>
              <a:rPr lang="ru-RU" sz="2000" dirty="0" smtClean="0">
                <a:cs typeface="Times New Roman" pitchFamily="18" charset="0"/>
              </a:rPr>
              <a:t>Усл.17 	47,1800,9,25 ≠ 01041,2100,2,07</a:t>
            </a:r>
          </a:p>
          <a:p>
            <a:r>
              <a:rPr lang="ru-RU" sz="2000" dirty="0" smtClean="0">
                <a:cs typeface="Times New Roman" pitchFamily="18" charset="0"/>
              </a:rPr>
              <a:t>Усл.18 	</a:t>
            </a:r>
            <a:r>
              <a:rPr lang="ru-RU" sz="2000" dirty="0" smtClean="0">
                <a:cs typeface="Times New Roman" pitchFamily="18" charset="0"/>
              </a:rPr>
              <a:t>47,1800,9,26 </a:t>
            </a:r>
            <a:r>
              <a:rPr lang="ru-RU" sz="2000" dirty="0" smtClean="0">
                <a:cs typeface="Times New Roman" pitchFamily="18" charset="0"/>
              </a:rPr>
              <a:t>≠ 01041,2100,3,07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/>
        <p:txBody>
          <a:bodyPr anchor="t"/>
          <a:lstStyle/>
          <a:p>
            <a:pPr>
              <a:buNone/>
            </a:pPr>
            <a:r>
              <a:rPr lang="ru-RU" sz="2800" dirty="0" smtClean="0"/>
              <a:t>В </a:t>
            </a:r>
            <a:r>
              <a:rPr lang="ru-RU" dirty="0" smtClean="0"/>
              <a:t>таблице</a:t>
            </a:r>
            <a:r>
              <a:rPr lang="ru-RU" sz="2800" dirty="0" smtClean="0"/>
              <a:t> №2120 «Контингенты дома ребенка» </a:t>
            </a:r>
            <a:r>
              <a:rPr lang="ru-RU" sz="2800" dirty="0" smtClean="0"/>
              <a:t>прослеживается </a:t>
            </a:r>
            <a:r>
              <a:rPr lang="ru-RU" sz="2800" dirty="0" smtClean="0"/>
              <a:t>движение контингента детей по всем трем строкам, в случае несоответствия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+mj-lt"/>
                <a:cs typeface="Arial" panose="020B0604020202020204" pitchFamily="34" charset="0"/>
              </a:rPr>
              <a:t>представить пояснительную записку.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395413"/>
            <a:ext cx="7772400" cy="1247770"/>
          </a:xfrm>
        </p:spPr>
        <p:txBody>
          <a:bodyPr/>
          <a:lstStyle/>
          <a:p>
            <a:pPr algn="l"/>
            <a:r>
              <a:rPr lang="ru-RU" sz="2800" dirty="0" smtClean="0"/>
              <a:t>Из числа поступивших детей поступило от родителей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1752600"/>
          </a:xfrm>
        </p:spPr>
        <p:txBody>
          <a:bodyPr/>
          <a:lstStyle/>
          <a:p>
            <a:pPr algn="l">
              <a:tabLst>
                <a:tab pos="627063" algn="l"/>
                <a:tab pos="804863" algn="l"/>
              </a:tabLst>
            </a:pPr>
            <a:r>
              <a:rPr lang="ru-RU" dirty="0" smtClean="0">
                <a:solidFill>
                  <a:schemeClr val="tx1"/>
                </a:solidFill>
              </a:rPr>
              <a:t>ф№41,таб.2130, стр.1, гр.03 = ф№41,таб.2120, стр.1, гр.03 - ф№41,таб.2120, стр.2, гр.03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23647</TotalTime>
  <Words>1091</Words>
  <Application>Microsoft Office PowerPoint</Application>
  <PresentationFormat>Экран (4:3)</PresentationFormat>
  <Paragraphs>176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1_Шаблон презентации ЦНИИОИЗ 97-2003</vt:lpstr>
      <vt:lpstr>Формы №№41, 54, 19 </vt:lpstr>
      <vt:lpstr>Слайд 2</vt:lpstr>
      <vt:lpstr>Слайд 3</vt:lpstr>
      <vt:lpstr>Слайд 4</vt:lpstr>
      <vt:lpstr>Межформенный контроль</vt:lpstr>
      <vt:lpstr>Межформенный контроль</vt:lpstr>
      <vt:lpstr>Межформенный контроль</vt:lpstr>
      <vt:lpstr>Слайд 8</vt:lpstr>
      <vt:lpstr>Из числа поступивших детей поступило от родителей  </vt:lpstr>
      <vt:lpstr>Слайд 10</vt:lpstr>
      <vt:lpstr>Слайд 11</vt:lpstr>
      <vt:lpstr>Слайд 12</vt:lpstr>
      <vt:lpstr>Слайд 13</vt:lpstr>
      <vt:lpstr>Условие контроля</vt:lpstr>
      <vt:lpstr>Слайд 15</vt:lpstr>
      <vt:lpstr>Слайд 16</vt:lpstr>
      <vt:lpstr>Слайд 17</vt:lpstr>
      <vt:lpstr>Слайд 18</vt:lpstr>
      <vt:lpstr>Межформенный контроль формы №19 с формой №54 (разрез1)</vt:lpstr>
      <vt:lpstr>Межформенный контроль формы №19 с формой №54 (разрез2)</vt:lpstr>
      <vt:lpstr>Межформенный контроль формы №19 с формой № 4101</vt:lpstr>
      <vt:lpstr>Субъекты Российской Федерации, в которых имелась разница в межформенных контролях (ф№19, 54 и 41)</vt:lpstr>
      <vt:lpstr>Субъекты Российской Федерации, в которых отмечалось равенство в межформенных контролях (ф№19, 54 и 41)</vt:lpstr>
      <vt:lpstr>Слайд 24</vt:lpstr>
      <vt:lpstr>Слайд 25</vt:lpstr>
    </vt:vector>
  </TitlesOfParts>
  <Company>FRIHCOI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Филиппова</cp:lastModifiedBy>
  <cp:revision>703</cp:revision>
  <cp:lastPrinted>2019-12-03T08:37:51Z</cp:lastPrinted>
  <dcterms:created xsi:type="dcterms:W3CDTF">2015-03-17T12:19:09Z</dcterms:created>
  <dcterms:modified xsi:type="dcterms:W3CDTF">2020-12-01T12:37:47Z</dcterms:modified>
</cp:coreProperties>
</file>